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3" r:id="rId5"/>
    <p:sldId id="259" r:id="rId6"/>
    <p:sldId id="262" r:id="rId7"/>
    <p:sldId id="264" r:id="rId8"/>
    <p:sldId id="260" r:id="rId9"/>
    <p:sldId id="261"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134"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7/19/2010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7/19/2010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7/19/2010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7/19/2010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7/19/2010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7/19/2010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7/19/2010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aluminum@alrami-group.com" TargetMode="External"/><Relationship Id="rId2" Type="http://schemas.openxmlformats.org/officeDocument/2006/relationships/hyperlink" Target="mailto:alrami.group@gmail.co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609601"/>
            <a:ext cx="7391400" cy="990599"/>
          </a:xfrm>
        </p:spPr>
        <p:txBody>
          <a:bodyPr/>
          <a:lstStyle/>
          <a:p>
            <a:r>
              <a:rPr lang="en-US" dirty="0" smtClean="0"/>
              <a:t> </a:t>
            </a:r>
            <a:endParaRPr lang="ar-AE" dirty="0"/>
          </a:p>
        </p:txBody>
      </p:sp>
      <p:sp>
        <p:nvSpPr>
          <p:cNvPr id="3" name="Subtitle 2"/>
          <p:cNvSpPr>
            <a:spLocks noGrp="1"/>
          </p:cNvSpPr>
          <p:nvPr>
            <p:ph type="subTitle" idx="1"/>
          </p:nvPr>
        </p:nvSpPr>
        <p:spPr>
          <a:xfrm>
            <a:off x="609600" y="609600"/>
            <a:ext cx="7924800" cy="5715000"/>
          </a:xfrm>
        </p:spPr>
        <p:txBody>
          <a:bodyPr>
            <a:normAutofit/>
          </a:bodyPr>
          <a:lstStyle/>
          <a:p>
            <a:r>
              <a:rPr lang="en-GB" b="1" dirty="0" smtClean="0">
                <a:solidFill>
                  <a:schemeClr val="tx1"/>
                </a:solidFill>
              </a:rPr>
              <a:t>AL RAMI</a:t>
            </a:r>
            <a:endParaRPr lang="en-US" b="1" dirty="0" smtClean="0">
              <a:solidFill>
                <a:schemeClr val="tx1"/>
              </a:solidFill>
            </a:endParaRPr>
          </a:p>
          <a:p>
            <a:r>
              <a:rPr lang="en-GB" b="1" dirty="0" err="1" smtClean="0">
                <a:solidFill>
                  <a:schemeClr val="tx1"/>
                </a:solidFill>
              </a:rPr>
              <a:t>Aluminum</a:t>
            </a:r>
            <a:r>
              <a:rPr lang="en-GB" b="1" dirty="0" smtClean="0">
                <a:solidFill>
                  <a:schemeClr val="tx1"/>
                </a:solidFill>
              </a:rPr>
              <a:t> &amp; Glass</a:t>
            </a:r>
            <a:endParaRPr lang="en-US" b="1" dirty="0" smtClean="0">
              <a:solidFill>
                <a:schemeClr val="tx1"/>
              </a:solidFill>
            </a:endParaRPr>
          </a:p>
          <a:p>
            <a:r>
              <a:rPr lang="en-GB" b="1" dirty="0" smtClean="0">
                <a:solidFill>
                  <a:schemeClr val="tx1"/>
                </a:solidFill>
              </a:rPr>
              <a:t>  </a:t>
            </a:r>
            <a:endParaRPr lang="en-US" b="1" dirty="0" smtClean="0">
              <a:solidFill>
                <a:schemeClr val="tx1"/>
              </a:solidFill>
            </a:endParaRPr>
          </a:p>
          <a:p>
            <a:r>
              <a:rPr lang="en-GB" b="1" dirty="0" smtClean="0">
                <a:solidFill>
                  <a:schemeClr val="tx1"/>
                </a:solidFill>
              </a:rPr>
              <a:t> </a:t>
            </a:r>
            <a:endParaRPr lang="en-US" b="1" dirty="0" smtClean="0">
              <a:solidFill>
                <a:schemeClr val="tx1"/>
              </a:solidFill>
            </a:endParaRPr>
          </a:p>
          <a:p>
            <a:r>
              <a:rPr lang="en-US" b="1" dirty="0" smtClean="0">
                <a:solidFill>
                  <a:schemeClr val="tx1"/>
                </a:solidFill>
              </a:rPr>
              <a:t>Prequalification Manual</a:t>
            </a:r>
          </a:p>
          <a:p>
            <a:endParaRPr lang="ar-AE"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Company Background</a:t>
            </a:r>
            <a:endParaRPr lang="ar-AE" dirty="0"/>
          </a:p>
        </p:txBody>
      </p:sp>
      <p:sp>
        <p:nvSpPr>
          <p:cNvPr id="3" name="Content Placeholder 2"/>
          <p:cNvSpPr>
            <a:spLocks noGrp="1"/>
          </p:cNvSpPr>
          <p:nvPr>
            <p:ph idx="1"/>
          </p:nvPr>
        </p:nvSpPr>
        <p:spPr>
          <a:xfrm>
            <a:off x="304800" y="1295400"/>
            <a:ext cx="8610600" cy="5257800"/>
          </a:xfrm>
        </p:spPr>
        <p:txBody>
          <a:bodyPr>
            <a:normAutofit/>
          </a:bodyPr>
          <a:lstStyle/>
          <a:p>
            <a:pPr>
              <a:buNone/>
            </a:pPr>
            <a:endParaRPr lang="en-US" sz="1400" dirty="0" smtClean="0"/>
          </a:p>
          <a:p>
            <a:pPr>
              <a:buNone/>
            </a:pPr>
            <a:r>
              <a:rPr lang="en-US" sz="1400" b="1" dirty="0" smtClean="0"/>
              <a:t>	</a:t>
            </a:r>
            <a:r>
              <a:rPr lang="en-US" sz="1600" dirty="0" smtClean="0"/>
              <a:t>Founded </a:t>
            </a:r>
            <a:r>
              <a:rPr lang="en-US" sz="1600" dirty="0" smtClean="0"/>
              <a:t>in 1992, Al </a:t>
            </a:r>
            <a:r>
              <a:rPr lang="en-US" sz="1600" dirty="0" err="1" smtClean="0"/>
              <a:t>Rami</a:t>
            </a:r>
            <a:r>
              <a:rPr lang="en-US" sz="1600" dirty="0" smtClean="0"/>
              <a:t> Aluminum &amp; Glass est., part of Al </a:t>
            </a:r>
            <a:r>
              <a:rPr lang="en-US" sz="1600" dirty="0" err="1" smtClean="0"/>
              <a:t>Rami</a:t>
            </a:r>
            <a:r>
              <a:rPr lang="en-US" sz="1600" dirty="0" smtClean="0"/>
              <a:t> Group, operates from Al </a:t>
            </a:r>
            <a:r>
              <a:rPr lang="en-US" sz="1600" dirty="0" err="1" smtClean="0"/>
              <a:t>Ain</a:t>
            </a:r>
            <a:r>
              <a:rPr lang="en-US" sz="1600" dirty="0" smtClean="0"/>
              <a:t>, </a:t>
            </a:r>
            <a:r>
              <a:rPr lang="en-US" sz="1600" dirty="0" smtClean="0"/>
              <a:t>Abu Dhabi </a:t>
            </a:r>
            <a:r>
              <a:rPr lang="en-US" sz="1600" dirty="0" smtClean="0"/>
              <a:t>emirate's second city. </a:t>
            </a:r>
          </a:p>
          <a:p>
            <a:pPr>
              <a:buNone/>
            </a:pPr>
            <a:r>
              <a:rPr lang="en-US" sz="1600" dirty="0" smtClean="0"/>
              <a:t> </a:t>
            </a:r>
          </a:p>
          <a:p>
            <a:pPr>
              <a:buNone/>
            </a:pPr>
            <a:r>
              <a:rPr lang="en-US" sz="1600" dirty="0" smtClean="0"/>
              <a:t>	Al </a:t>
            </a:r>
            <a:r>
              <a:rPr lang="en-US" sz="1600" dirty="0" err="1" smtClean="0"/>
              <a:t>Rami</a:t>
            </a:r>
            <a:r>
              <a:rPr lang="en-US" sz="1600" dirty="0" smtClean="0"/>
              <a:t> Aluminum &amp; Glass Est. provides all types of aluminum-related products and services: from designing and fabricating, to installing aluminum facades, windows and doors. All of our work is compatible with the different aluminum architectural systems and products in the market. Our commitment to timely delivery and superior products and systems has made us one of the leading aluminum fabricators and manufacturers in the regional market. </a:t>
            </a:r>
            <a:endParaRPr lang="en-US" sz="1600" dirty="0" smtClean="0"/>
          </a:p>
          <a:p>
            <a:pPr>
              <a:buNone/>
            </a:pPr>
            <a:endParaRPr lang="en-US" sz="1600" dirty="0" smtClean="0"/>
          </a:p>
          <a:p>
            <a:pPr>
              <a:buNone/>
            </a:pPr>
            <a:endParaRPr lang="en-US" sz="1600" dirty="0" smtClean="0"/>
          </a:p>
          <a:p>
            <a:pPr>
              <a:buNone/>
            </a:pPr>
            <a:endParaRPr lang="en-US" sz="1600" dirty="0" smtClean="0"/>
          </a:p>
          <a:p>
            <a:pPr>
              <a:buNone/>
            </a:pPr>
            <a:endParaRPr lang="en-US" sz="1600" dirty="0" smtClean="0"/>
          </a:p>
          <a:p>
            <a:pPr>
              <a:buNone/>
            </a:pPr>
            <a:r>
              <a:rPr lang="en-US" sz="1600" dirty="0" smtClean="0"/>
              <a:t> </a:t>
            </a:r>
          </a:p>
          <a:p>
            <a:pPr>
              <a:buNone/>
            </a:pPr>
            <a:r>
              <a:rPr lang="en-US" sz="1600" dirty="0" smtClean="0"/>
              <a:t>	Our </a:t>
            </a:r>
            <a:r>
              <a:rPr lang="en-US" sz="1600" dirty="0" smtClean="0"/>
              <a:t>latest partnership with </a:t>
            </a:r>
            <a:r>
              <a:rPr lang="en-US" sz="1600" b="1" dirty="0" err="1" smtClean="0"/>
              <a:t>Reynaers</a:t>
            </a:r>
            <a:r>
              <a:rPr lang="en-US" sz="1600" b="1" dirty="0" smtClean="0"/>
              <a:t> Middle East</a:t>
            </a:r>
            <a:r>
              <a:rPr lang="en-US" sz="1600" dirty="0" smtClean="0"/>
              <a:t>, one of the world's most renowned aluminum system providers, reflects our credibility in the fabrication of aluminum architectural systems. Currently, Al </a:t>
            </a:r>
            <a:r>
              <a:rPr lang="en-US" sz="1600" dirty="0" err="1" smtClean="0"/>
              <a:t>Rami</a:t>
            </a:r>
            <a:r>
              <a:rPr lang="en-US" sz="1600" dirty="0" smtClean="0"/>
              <a:t> Aluminum &amp; Glass Est. is the </a:t>
            </a:r>
            <a:r>
              <a:rPr lang="en-US" sz="1600" b="1" dirty="0" smtClean="0"/>
              <a:t>UAE's Exclusive Authorized Fabricator</a:t>
            </a:r>
            <a:r>
              <a:rPr lang="en-US" sz="1600" dirty="0" smtClean="0"/>
              <a:t> for selling and fabricating the internationally tested and accredited Belgian system- </a:t>
            </a:r>
            <a:r>
              <a:rPr lang="en-US" sz="1600" b="1" dirty="0" err="1" smtClean="0"/>
              <a:t>Reynaers</a:t>
            </a:r>
            <a:r>
              <a:rPr lang="en-US" sz="1600" b="1" dirty="0" smtClean="0"/>
              <a:t> Aluminum</a:t>
            </a:r>
            <a:r>
              <a:rPr lang="en-US" sz="1600" dirty="0" smtClean="0"/>
              <a:t>.</a:t>
            </a:r>
            <a:endParaRPr lang="en-US" sz="1600" dirty="0"/>
          </a:p>
        </p:txBody>
      </p:sp>
      <p:pic>
        <p:nvPicPr>
          <p:cNvPr id="4" name="Picture 3" descr="C:\Documents and Settings\Admin\Desktop\Al Rami Group\Reynaers.gif"/>
          <p:cNvPicPr/>
          <p:nvPr/>
        </p:nvPicPr>
        <p:blipFill>
          <a:blip r:embed="rId2" cstate="print"/>
          <a:srcRect/>
          <a:stretch>
            <a:fillRect/>
          </a:stretch>
        </p:blipFill>
        <p:spPr bwMode="auto">
          <a:xfrm>
            <a:off x="3810000" y="3886200"/>
            <a:ext cx="1295401" cy="11430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
            </a:r>
            <a:br>
              <a:rPr lang="en-US" dirty="0" smtClean="0"/>
            </a:br>
            <a:r>
              <a:rPr lang="en-US" dirty="0" smtClean="0"/>
              <a:t>Competencies</a:t>
            </a:r>
            <a:r>
              <a:rPr lang="en-US" dirty="0" smtClean="0"/>
              <a:t/>
            </a:r>
            <a:br>
              <a:rPr lang="en-US" dirty="0" smtClean="0"/>
            </a:br>
            <a:r>
              <a:rPr lang="en-US" dirty="0" smtClean="0"/>
              <a:t> </a:t>
            </a:r>
            <a:br>
              <a:rPr lang="en-US" dirty="0" smtClean="0"/>
            </a:br>
            <a:endParaRPr lang="ar-AE" dirty="0"/>
          </a:p>
        </p:txBody>
      </p:sp>
      <p:sp>
        <p:nvSpPr>
          <p:cNvPr id="3" name="Content Placeholder 2"/>
          <p:cNvSpPr>
            <a:spLocks noGrp="1"/>
          </p:cNvSpPr>
          <p:nvPr>
            <p:ph idx="1"/>
          </p:nvPr>
        </p:nvSpPr>
        <p:spPr>
          <a:xfrm>
            <a:off x="381000" y="914400"/>
            <a:ext cx="8229600" cy="5638800"/>
          </a:xfrm>
        </p:spPr>
        <p:txBody>
          <a:bodyPr>
            <a:noAutofit/>
          </a:bodyPr>
          <a:lstStyle/>
          <a:p>
            <a:pPr>
              <a:buNone/>
            </a:pPr>
            <a:endParaRPr lang="en-US" sz="2000" b="1" dirty="0" smtClean="0"/>
          </a:p>
          <a:p>
            <a:pPr>
              <a:buNone/>
            </a:pPr>
            <a:r>
              <a:rPr lang="en-US" sz="2000" b="1" dirty="0" smtClean="0"/>
              <a:t>	</a:t>
            </a:r>
          </a:p>
          <a:p>
            <a:pPr>
              <a:buNone/>
            </a:pPr>
            <a:r>
              <a:rPr lang="en-US" sz="2000" b="1" dirty="0" smtClean="0"/>
              <a:t>	</a:t>
            </a:r>
            <a:r>
              <a:rPr lang="en-US" sz="2000" b="1" dirty="0" smtClean="0"/>
              <a:t>Overview</a:t>
            </a:r>
            <a:endParaRPr lang="en-US" sz="2000" dirty="0" smtClean="0"/>
          </a:p>
          <a:p>
            <a:pPr>
              <a:buNone/>
            </a:pPr>
            <a:r>
              <a:rPr lang="en-US" sz="2000" dirty="0" smtClean="0"/>
              <a:t> </a:t>
            </a:r>
          </a:p>
          <a:p>
            <a:pPr>
              <a:buNone/>
            </a:pPr>
            <a:r>
              <a:rPr lang="en-US" sz="2000" dirty="0" smtClean="0"/>
              <a:t>	Al </a:t>
            </a:r>
            <a:r>
              <a:rPr lang="en-US" sz="2000" dirty="0" err="1" smtClean="0"/>
              <a:t>Rami</a:t>
            </a:r>
            <a:r>
              <a:rPr lang="en-US" sz="2000" dirty="0" smtClean="0"/>
              <a:t> Aluminum and Glass products are used on a wide range of applications, including high, mid, and low-rise buildings, as well as other facilities. Our expertise in producing various sophisticated standard and custom facades is unparalleled. Moreover, we bundle our products with lifelong maintenance services after the installation, and we are highly recognized for being quick in responding to and servicing our clientele. At Al </a:t>
            </a:r>
            <a:r>
              <a:rPr lang="en-US" sz="2000" dirty="0" err="1" smtClean="0"/>
              <a:t>Rami</a:t>
            </a:r>
            <a:r>
              <a:rPr lang="en-US" sz="2000" dirty="0" smtClean="0"/>
              <a:t> Group, we always ensure that we meet deadlines without jeopardizing the level of quality in our fabricated products</a:t>
            </a:r>
            <a:r>
              <a:rPr lang="en-US" sz="2000" dirty="0" smtClean="0"/>
              <a:t>.</a:t>
            </a:r>
          </a:p>
          <a:p>
            <a:pPr>
              <a:buNone/>
            </a:pPr>
            <a:endParaRPr lang="en-US" sz="2000" dirty="0" smtClean="0"/>
          </a:p>
          <a:p>
            <a:pPr>
              <a:buNone/>
            </a:pPr>
            <a:r>
              <a:rPr lang="en-US" sz="2000" b="1" dirty="0" smtClean="0"/>
              <a:t>	</a:t>
            </a:r>
            <a:endParaRPr lang="en-US"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ar-AE" dirty="0"/>
          </a:p>
        </p:txBody>
      </p:sp>
      <p:sp>
        <p:nvSpPr>
          <p:cNvPr id="3" name="Content Placeholder 2"/>
          <p:cNvSpPr>
            <a:spLocks noGrp="1"/>
          </p:cNvSpPr>
          <p:nvPr>
            <p:ph idx="1"/>
          </p:nvPr>
        </p:nvSpPr>
        <p:spPr>
          <a:xfrm>
            <a:off x="457200" y="228600"/>
            <a:ext cx="8382000" cy="6324600"/>
          </a:xfrm>
        </p:spPr>
        <p:txBody>
          <a:bodyPr>
            <a:noAutofit/>
          </a:bodyPr>
          <a:lstStyle/>
          <a:p>
            <a:pPr>
              <a:buNone/>
            </a:pPr>
            <a:endParaRPr lang="en-US" sz="1800" b="1" dirty="0" smtClean="0"/>
          </a:p>
          <a:p>
            <a:pPr>
              <a:buNone/>
            </a:pPr>
            <a:r>
              <a:rPr lang="en-US" sz="1800" b="1" dirty="0" smtClean="0"/>
              <a:t>Challenging </a:t>
            </a:r>
            <a:r>
              <a:rPr lang="en-US" sz="1800" b="1" dirty="0" smtClean="0"/>
              <a:t>Time</a:t>
            </a:r>
            <a:r>
              <a:rPr lang="en-US" sz="1800" dirty="0" smtClean="0"/>
              <a:t> while </a:t>
            </a:r>
            <a:r>
              <a:rPr lang="en-US" sz="1800" b="1" dirty="0" smtClean="0"/>
              <a:t>Maintaining Quality</a:t>
            </a:r>
            <a:endParaRPr lang="en-US" sz="1800" dirty="0" smtClean="0"/>
          </a:p>
          <a:p>
            <a:pPr>
              <a:buNone/>
            </a:pPr>
            <a:r>
              <a:rPr lang="en-US" sz="1800" dirty="0" smtClean="0"/>
              <a:t> </a:t>
            </a:r>
          </a:p>
          <a:p>
            <a:pPr>
              <a:buNone/>
            </a:pPr>
            <a:r>
              <a:rPr lang="en-US" sz="1800" dirty="0" smtClean="0"/>
              <a:t>	Al </a:t>
            </a:r>
            <a:r>
              <a:rPr lang="en-US" sz="1800" dirty="0" err="1" smtClean="0"/>
              <a:t>Rami</a:t>
            </a:r>
            <a:r>
              <a:rPr lang="en-US" sz="1800" dirty="0" smtClean="0"/>
              <a:t> Aluminum &amp; Glass est. faces today's complex business environment by combining experience with continuous improvements and developments, which adds flexibility as a quality to our competencies. We are committed to responding immediately to our customers' requirements, with emphasis on providing A-Z support about any product or service provided by our allies in the market. As we renew and re-engineer our capabilities, we maintain our focus on crucial factors such as quality, reliability, innovation and most importantly, customer satisfaction.</a:t>
            </a:r>
          </a:p>
          <a:p>
            <a:pPr>
              <a:buNone/>
            </a:pPr>
            <a:r>
              <a:rPr lang="en-US" sz="1800" dirty="0" smtClean="0"/>
              <a:t> </a:t>
            </a:r>
          </a:p>
          <a:p>
            <a:pPr>
              <a:buNone/>
            </a:pPr>
            <a:r>
              <a:rPr lang="en-US" sz="1800" dirty="0" smtClean="0"/>
              <a:t>	Al </a:t>
            </a:r>
            <a:r>
              <a:rPr lang="en-US" sz="1800" dirty="0" err="1" smtClean="0"/>
              <a:t>Rami</a:t>
            </a:r>
            <a:r>
              <a:rPr lang="en-US" sz="1800" dirty="0" smtClean="0"/>
              <a:t> Aluminum &amp; Glass est. partners with its clients with the aim of understanding their specific needs, which in turn helps us to benefit them beyond the provision of tangible goods. By listening, sharing and proposing solutions to our partners, our role extends to offering services that encompass a built-in consultative approach. On the other hand, we are committed to fabricating innovative and different aluminum products of diverse designs.</a:t>
            </a:r>
          </a:p>
          <a:p>
            <a:pPr>
              <a:buNone/>
            </a:pPr>
            <a:r>
              <a:rPr lang="en-US" sz="1800" dirty="0" smtClean="0"/>
              <a:t> </a:t>
            </a:r>
          </a:p>
          <a:p>
            <a:pPr>
              <a:buNone/>
            </a:pPr>
            <a:r>
              <a:rPr lang="en-US" sz="1800" dirty="0" smtClean="0"/>
              <a:t>	Fundamentally, our aluminum fabrics consist of products that meet the highest engineering and technical standards, which make our final products ideal for today and tomorrow.</a:t>
            </a:r>
          </a:p>
          <a:p>
            <a:endParaRPr lang="ar-AE" sz="1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8001000" cy="914400"/>
          </a:xfrm>
        </p:spPr>
        <p:txBody>
          <a:bodyPr>
            <a:normAutofit fontScale="90000"/>
          </a:bodyPr>
          <a:lstStyle/>
          <a:p>
            <a:r>
              <a:rPr lang="en-US" dirty="0" smtClean="0"/>
              <a:t/>
            </a:r>
            <a:br>
              <a:rPr lang="en-US" dirty="0" smtClean="0"/>
            </a:br>
            <a:r>
              <a:rPr lang="en-US" dirty="0" smtClean="0"/>
              <a:t>Our Manpower</a:t>
            </a:r>
            <a:r>
              <a:rPr lang="en-US" dirty="0" smtClean="0"/>
              <a:t> </a:t>
            </a:r>
            <a:br>
              <a:rPr lang="en-US" dirty="0" smtClean="0"/>
            </a:br>
            <a:endParaRPr lang="ar-AE" dirty="0"/>
          </a:p>
        </p:txBody>
      </p:sp>
      <p:sp>
        <p:nvSpPr>
          <p:cNvPr id="3" name="Content Placeholder 2"/>
          <p:cNvSpPr>
            <a:spLocks noGrp="1"/>
          </p:cNvSpPr>
          <p:nvPr>
            <p:ph idx="1"/>
          </p:nvPr>
        </p:nvSpPr>
        <p:spPr>
          <a:xfrm>
            <a:off x="685800" y="1219200"/>
            <a:ext cx="7772400" cy="4953000"/>
          </a:xfrm>
        </p:spPr>
        <p:txBody>
          <a:bodyPr>
            <a:noAutofit/>
          </a:bodyPr>
          <a:lstStyle/>
          <a:p>
            <a:pPr>
              <a:buNone/>
            </a:pPr>
            <a:endParaRPr lang="en-US" sz="2000" dirty="0" smtClean="0"/>
          </a:p>
          <a:p>
            <a:pPr>
              <a:buNone/>
            </a:pPr>
            <a:r>
              <a:rPr lang="en-US" sz="2000" dirty="0" smtClean="0"/>
              <a:t>	</a:t>
            </a:r>
            <a:r>
              <a:rPr lang="en-US" sz="2000" dirty="0" smtClean="0"/>
              <a:t>Al </a:t>
            </a:r>
            <a:r>
              <a:rPr lang="en-US" sz="2000" dirty="0" err="1" smtClean="0"/>
              <a:t>Rami</a:t>
            </a:r>
            <a:r>
              <a:rPr lang="en-US" sz="2000" dirty="0" smtClean="0"/>
              <a:t> Aluminum &amp; Glass takes pride in its employees and their knowledge of fabricating and applying different aluminum systems. Likewise, the application of their technical insights onto challenging projects is </a:t>
            </a:r>
            <a:r>
              <a:rPr lang="en-US" sz="2000" dirty="0" smtClean="0"/>
              <a:t>unrivaled.</a:t>
            </a:r>
          </a:p>
          <a:p>
            <a:pPr>
              <a:buNone/>
            </a:pPr>
            <a:endParaRPr lang="en-US" sz="2000" dirty="0" smtClean="0"/>
          </a:p>
          <a:p>
            <a:pPr>
              <a:buNone/>
            </a:pPr>
            <a:r>
              <a:rPr lang="en-US" sz="2000" dirty="0" smtClean="0"/>
              <a:t>	We </a:t>
            </a:r>
            <a:r>
              <a:rPr lang="en-US" sz="2000" dirty="0" smtClean="0"/>
              <a:t>strive to supply </a:t>
            </a:r>
            <a:r>
              <a:rPr lang="en-US" sz="2000" b="1" dirty="0" smtClean="0"/>
              <a:t>quality</a:t>
            </a:r>
            <a:r>
              <a:rPr lang="en-US" sz="2000" dirty="0" smtClean="0"/>
              <a:t> human resources and workmanship that is competent enough to complete projects of any size. Currently, we employ around 55 skilled field personnel, and therefore, we have the capacity to complete relatively large-scale projects in short periods of time. We can also help you continue "business as usual" by pursuing our work on evenings, nighttime, or weekends, depending on what your situation demands. </a:t>
            </a:r>
          </a:p>
          <a:p>
            <a:pPr>
              <a:buNone/>
            </a:pPr>
            <a:r>
              <a:rPr lang="en-US" sz="2000" dirty="0" smtClean="0"/>
              <a:t> </a:t>
            </a:r>
            <a:endParaRPr lang="en-US" sz="2000" dirty="0" smtClean="0"/>
          </a:p>
          <a:p>
            <a:pPr>
              <a:buNone/>
            </a:pPr>
            <a:r>
              <a:rPr lang="en-US" sz="2000" dirty="0" smtClean="0"/>
              <a:t>	</a:t>
            </a:r>
            <a:endParaRPr lang="ar-AE"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ar-AE" dirty="0"/>
          </a:p>
        </p:txBody>
      </p:sp>
      <p:sp>
        <p:nvSpPr>
          <p:cNvPr id="3" name="Content Placeholder 2"/>
          <p:cNvSpPr>
            <a:spLocks noGrp="1"/>
          </p:cNvSpPr>
          <p:nvPr>
            <p:ph idx="1"/>
          </p:nvPr>
        </p:nvSpPr>
        <p:spPr>
          <a:xfrm>
            <a:off x="304800" y="381000"/>
            <a:ext cx="8534400" cy="6172200"/>
          </a:xfrm>
        </p:spPr>
        <p:txBody>
          <a:bodyPr>
            <a:noAutofit/>
          </a:bodyPr>
          <a:lstStyle/>
          <a:p>
            <a:pPr>
              <a:buNone/>
            </a:pPr>
            <a:r>
              <a:rPr lang="en-US" sz="2000" dirty="0" smtClean="0"/>
              <a:t>	</a:t>
            </a:r>
          </a:p>
          <a:p>
            <a:pPr>
              <a:buNone/>
            </a:pPr>
            <a:r>
              <a:rPr lang="en-US" sz="2000" dirty="0" smtClean="0"/>
              <a:t>Our </a:t>
            </a:r>
            <a:r>
              <a:rPr lang="en-US" sz="2000" dirty="0" smtClean="0"/>
              <a:t>team presently consists of the following:</a:t>
            </a:r>
          </a:p>
          <a:p>
            <a:pPr>
              <a:buNone/>
            </a:pPr>
            <a:r>
              <a:rPr lang="en-US" sz="2000" b="1" dirty="0" smtClean="0"/>
              <a:t> </a:t>
            </a:r>
            <a:endParaRPr lang="en-US" sz="2000" dirty="0" smtClean="0"/>
          </a:p>
          <a:p>
            <a:pPr>
              <a:buNone/>
            </a:pPr>
            <a:r>
              <a:rPr lang="en-US" sz="2000" b="1" dirty="0" smtClean="0"/>
              <a:t>	</a:t>
            </a:r>
            <a:r>
              <a:rPr lang="en-US" sz="2000" b="1" dirty="0" smtClean="0"/>
              <a:t>Administration </a:t>
            </a:r>
            <a:r>
              <a:rPr lang="en-US" sz="2000" b="1" dirty="0" smtClean="0"/>
              <a:t>Department:</a:t>
            </a:r>
            <a:endParaRPr lang="en-US" sz="2000" dirty="0" smtClean="0"/>
          </a:p>
          <a:p>
            <a:pPr>
              <a:buNone/>
            </a:pPr>
            <a:r>
              <a:rPr lang="en-US" sz="2000" dirty="0" smtClean="0"/>
              <a:t> </a:t>
            </a:r>
          </a:p>
          <a:p>
            <a:pPr lvl="1">
              <a:buNone/>
            </a:pPr>
            <a:r>
              <a:rPr lang="en-US" sz="2000" dirty="0" smtClean="0"/>
              <a:t>Managing Director</a:t>
            </a:r>
          </a:p>
          <a:p>
            <a:pPr lvl="1">
              <a:buNone/>
            </a:pPr>
            <a:r>
              <a:rPr lang="en-US" sz="2000" dirty="0" smtClean="0"/>
              <a:t>Administration Manager</a:t>
            </a:r>
          </a:p>
          <a:p>
            <a:pPr lvl="1">
              <a:buNone/>
            </a:pPr>
            <a:r>
              <a:rPr lang="en-US" sz="2000" dirty="0" smtClean="0"/>
              <a:t>Public Relations Manager'</a:t>
            </a:r>
          </a:p>
          <a:p>
            <a:pPr lvl="1">
              <a:buNone/>
            </a:pPr>
            <a:r>
              <a:rPr lang="en-US" sz="2000" dirty="0" smtClean="0"/>
              <a:t>Project Manager</a:t>
            </a:r>
          </a:p>
          <a:p>
            <a:pPr lvl="1">
              <a:buNone/>
            </a:pPr>
            <a:r>
              <a:rPr lang="en-US" sz="2000" dirty="0" smtClean="0"/>
              <a:t>Personnel Administration Manager</a:t>
            </a:r>
          </a:p>
          <a:p>
            <a:pPr lvl="1">
              <a:buNone/>
            </a:pPr>
            <a:r>
              <a:rPr lang="en-US" sz="2000" dirty="0" smtClean="0"/>
              <a:t>Legal Representative</a:t>
            </a:r>
          </a:p>
          <a:p>
            <a:pPr lvl="1">
              <a:buNone/>
            </a:pPr>
            <a:r>
              <a:rPr lang="en-US" sz="2000" dirty="0" smtClean="0"/>
              <a:t>Engineer</a:t>
            </a:r>
          </a:p>
          <a:p>
            <a:pPr lvl="1">
              <a:buNone/>
            </a:pPr>
            <a:r>
              <a:rPr lang="en-US" sz="2000" dirty="0" smtClean="0"/>
              <a:t>Accountant</a:t>
            </a:r>
          </a:p>
          <a:p>
            <a:pPr lvl="1">
              <a:buNone/>
            </a:pPr>
            <a:r>
              <a:rPr lang="en-US" sz="2000" dirty="0" smtClean="0"/>
              <a:t>Purchasing Officer</a:t>
            </a:r>
          </a:p>
          <a:p>
            <a:pPr>
              <a:buNone/>
            </a:pPr>
            <a:r>
              <a:rPr lang="en-US" sz="2000" dirty="0" smtClean="0"/>
              <a:t> </a:t>
            </a:r>
          </a:p>
          <a:p>
            <a:pPr>
              <a:buNone/>
            </a:pPr>
            <a:r>
              <a:rPr lang="en-US" sz="2000" b="1" dirty="0" smtClean="0"/>
              <a:t>	</a:t>
            </a:r>
            <a:endParaRPr lang="en-US" sz="2000" dirty="0" smtClean="0"/>
          </a:p>
          <a:p>
            <a:pPr>
              <a:buNone/>
            </a:pPr>
            <a:endParaRPr lang="ar-AE" sz="2000" dirty="0" smtClean="0"/>
          </a:p>
          <a:p>
            <a:pPr>
              <a:buNone/>
            </a:pPr>
            <a:endParaRPr lang="ar-AE"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ar-AE" dirty="0"/>
          </a:p>
        </p:txBody>
      </p:sp>
      <p:sp>
        <p:nvSpPr>
          <p:cNvPr id="3" name="Content Placeholder 2"/>
          <p:cNvSpPr>
            <a:spLocks noGrp="1"/>
          </p:cNvSpPr>
          <p:nvPr>
            <p:ph idx="1"/>
          </p:nvPr>
        </p:nvSpPr>
        <p:spPr>
          <a:xfrm>
            <a:off x="457200" y="685800"/>
            <a:ext cx="8153400" cy="5440363"/>
          </a:xfrm>
        </p:spPr>
        <p:txBody>
          <a:bodyPr>
            <a:normAutofit/>
          </a:bodyPr>
          <a:lstStyle/>
          <a:p>
            <a:pPr>
              <a:buNone/>
            </a:pPr>
            <a:r>
              <a:rPr lang="en-US" sz="2000" b="1" dirty="0" smtClean="0"/>
              <a:t>	</a:t>
            </a:r>
          </a:p>
          <a:p>
            <a:pPr>
              <a:buNone/>
            </a:pPr>
            <a:r>
              <a:rPr lang="en-US" sz="2000" b="1" dirty="0" smtClean="0"/>
              <a:t>	In-House </a:t>
            </a:r>
            <a:r>
              <a:rPr lang="en-US" sz="2000" b="1" dirty="0" smtClean="0"/>
              <a:t>Team:</a:t>
            </a:r>
            <a:r>
              <a:rPr lang="en-US" sz="2000" dirty="0" smtClean="0"/>
              <a:t> Comprises personnel who are responsible for performing ongoing work indoors, where each team member is an active participant in the fabrication process. By utilizing a specialized input of skills, our in-house teams ensures that high quality products are provided and services implemented within the process time frame.</a:t>
            </a:r>
          </a:p>
          <a:p>
            <a:pPr>
              <a:buNone/>
            </a:pPr>
            <a:endParaRPr lang="en-US" sz="2000" dirty="0" smtClean="0"/>
          </a:p>
          <a:p>
            <a:pPr>
              <a:buNone/>
            </a:pPr>
            <a:r>
              <a:rPr lang="en-US" sz="2000" b="1" dirty="0" smtClean="0"/>
              <a:t>	Outdoor Team:</a:t>
            </a:r>
            <a:r>
              <a:rPr lang="en-US" sz="2000" dirty="0" smtClean="0"/>
              <a:t> Our outdoor teams are categorized according to different projects, where each team is responsible of the installation of aluminum fabricated products, in addition to the glazing. However, when an urgent need arises for accomplishing a short-time framed project, the demand of manpower is immediately met through the Mission Employment Visa. This solution makes us flexible in increasing the capacity of the team members on site, as per the size and requirements of each project.</a:t>
            </a:r>
            <a:endParaRPr lang="ar-AE"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Business Partners</a:t>
            </a:r>
            <a:br>
              <a:rPr lang="en-US" dirty="0" smtClean="0"/>
            </a:br>
            <a:endParaRPr lang="ar-AE" dirty="0"/>
          </a:p>
        </p:txBody>
      </p:sp>
      <p:sp>
        <p:nvSpPr>
          <p:cNvPr id="3" name="Content Placeholder 2"/>
          <p:cNvSpPr>
            <a:spLocks noGrp="1"/>
          </p:cNvSpPr>
          <p:nvPr>
            <p:ph idx="1"/>
          </p:nvPr>
        </p:nvSpPr>
        <p:spPr>
          <a:xfrm>
            <a:off x="457200" y="1066800"/>
            <a:ext cx="8001000" cy="5059363"/>
          </a:xfrm>
        </p:spPr>
        <p:txBody>
          <a:bodyPr>
            <a:noAutofit/>
          </a:bodyPr>
          <a:lstStyle/>
          <a:p>
            <a:pPr>
              <a:buNone/>
            </a:pPr>
            <a:r>
              <a:rPr lang="en-US" sz="2000" dirty="0" smtClean="0"/>
              <a:t> </a:t>
            </a:r>
            <a:endParaRPr lang="en-US" sz="2000" dirty="0" smtClean="0"/>
          </a:p>
          <a:p>
            <a:pPr>
              <a:buNone/>
            </a:pPr>
            <a:r>
              <a:rPr lang="en-US" sz="2000" dirty="0" smtClean="0"/>
              <a:t>	</a:t>
            </a:r>
          </a:p>
          <a:p>
            <a:pPr>
              <a:buNone/>
            </a:pPr>
            <a:endParaRPr lang="en-US" sz="2000" dirty="0" smtClean="0"/>
          </a:p>
          <a:p>
            <a:pPr>
              <a:buNone/>
            </a:pPr>
            <a:r>
              <a:rPr lang="en-US" sz="2000" dirty="0" smtClean="0"/>
              <a:t>	Throughout 17 years of operation, Al </a:t>
            </a:r>
            <a:r>
              <a:rPr lang="en-US" sz="2000" dirty="0" err="1" smtClean="0"/>
              <a:t>Rami</a:t>
            </a:r>
            <a:r>
              <a:rPr lang="en-US" sz="2000" dirty="0" smtClean="0"/>
              <a:t> Aluminum &amp; Glass Est. has established longstanding relationships with leading suppliers from the Aluminum and Glazing industries, both within the UAE and worldwide.</a:t>
            </a:r>
          </a:p>
          <a:p>
            <a:pPr>
              <a:buNone/>
            </a:pPr>
            <a:r>
              <a:rPr lang="en-US" sz="2000" dirty="0" smtClean="0"/>
              <a:t> </a:t>
            </a:r>
          </a:p>
          <a:p>
            <a:pPr>
              <a:buNone/>
            </a:pPr>
            <a:r>
              <a:rPr lang="en-US" sz="2000" dirty="0" smtClean="0"/>
              <a:t>	Our partnerships are built on trust, quality, durability, efficiency and on-time delivery; resulting in the highest quality of aluminum products and services that continuously meet our clients' requirements. </a:t>
            </a:r>
          </a:p>
          <a:p>
            <a:pPr>
              <a:buNone/>
            </a:pPr>
            <a:r>
              <a:rPr lang="en-US" sz="2000" dirty="0" smtClean="0"/>
              <a:t> </a:t>
            </a:r>
            <a:endParaRPr lang="en-US" sz="2000" dirty="0" smtClean="0"/>
          </a:p>
          <a:p>
            <a:pPr>
              <a:buNone/>
            </a:pPr>
            <a:r>
              <a:rPr lang="en-US" sz="2000" b="1" dirty="0" smtClean="0"/>
              <a:t>	</a:t>
            </a:r>
            <a:endParaRPr lang="en-US" sz="20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
            </a:r>
            <a:br>
              <a:rPr lang="en-US" dirty="0" smtClean="0"/>
            </a:br>
            <a:r>
              <a:rPr lang="en-US" dirty="0" smtClean="0"/>
              <a:t>Contact </a:t>
            </a:r>
            <a:r>
              <a:rPr lang="en-US" dirty="0" smtClean="0"/>
              <a:t>Details</a:t>
            </a:r>
            <a:br>
              <a:rPr lang="en-US" dirty="0" smtClean="0"/>
            </a:br>
            <a:r>
              <a:rPr lang="en-US" dirty="0" smtClean="0"/>
              <a:t>&amp; Location Map</a:t>
            </a:r>
            <a:br>
              <a:rPr lang="en-US" dirty="0" smtClean="0"/>
            </a:br>
            <a:r>
              <a:rPr lang="en-US" dirty="0" smtClean="0"/>
              <a:t> </a:t>
            </a:r>
            <a:br>
              <a:rPr lang="en-US" dirty="0" smtClean="0"/>
            </a:br>
            <a:endParaRPr lang="ar-AE" dirty="0"/>
          </a:p>
        </p:txBody>
      </p:sp>
      <p:sp>
        <p:nvSpPr>
          <p:cNvPr id="3" name="Content Placeholder 2"/>
          <p:cNvSpPr>
            <a:spLocks noGrp="1"/>
          </p:cNvSpPr>
          <p:nvPr>
            <p:ph idx="1"/>
          </p:nvPr>
        </p:nvSpPr>
        <p:spPr>
          <a:xfrm>
            <a:off x="152400" y="1447800"/>
            <a:ext cx="8763000" cy="5105400"/>
          </a:xfrm>
        </p:spPr>
        <p:txBody>
          <a:bodyPr>
            <a:noAutofit/>
          </a:bodyPr>
          <a:lstStyle/>
          <a:p>
            <a:pPr>
              <a:buNone/>
            </a:pPr>
            <a:endParaRPr lang="en-US" sz="1700" dirty="0" smtClean="0"/>
          </a:p>
          <a:p>
            <a:pPr>
              <a:buNone/>
            </a:pPr>
            <a:r>
              <a:rPr lang="en-US" sz="1700" dirty="0" smtClean="0"/>
              <a:t>For </a:t>
            </a:r>
            <a:r>
              <a:rPr lang="en-US" sz="1700" dirty="0" smtClean="0"/>
              <a:t>more information about Al </a:t>
            </a:r>
            <a:r>
              <a:rPr lang="en-US" sz="1700" dirty="0" err="1" smtClean="0"/>
              <a:t>Rami</a:t>
            </a:r>
            <a:r>
              <a:rPr lang="en-US" sz="1700" dirty="0" smtClean="0"/>
              <a:t> Aluminum &amp; Glass Est. products and </a:t>
            </a:r>
            <a:r>
              <a:rPr lang="en-US" sz="1700" dirty="0" smtClean="0"/>
              <a:t>services,</a:t>
            </a:r>
          </a:p>
          <a:p>
            <a:pPr>
              <a:buNone/>
            </a:pPr>
            <a:r>
              <a:rPr lang="en-US" sz="1700" dirty="0" smtClean="0"/>
              <a:t>please </a:t>
            </a:r>
            <a:r>
              <a:rPr lang="en-US" sz="1700" dirty="0" smtClean="0"/>
              <a:t>contact:</a:t>
            </a:r>
          </a:p>
          <a:p>
            <a:pPr>
              <a:buNone/>
            </a:pPr>
            <a:r>
              <a:rPr lang="en-US" sz="1600" dirty="0" smtClean="0"/>
              <a:t> </a:t>
            </a:r>
          </a:p>
          <a:p>
            <a:pPr>
              <a:buNone/>
            </a:pPr>
            <a:r>
              <a:rPr lang="en-US" sz="1600" b="1" dirty="0" smtClean="0"/>
              <a:t>Al </a:t>
            </a:r>
            <a:r>
              <a:rPr lang="en-US" sz="1600" b="1" dirty="0" err="1" smtClean="0"/>
              <a:t>Rami</a:t>
            </a:r>
            <a:r>
              <a:rPr lang="en-US" sz="1600" b="1" dirty="0" smtClean="0"/>
              <a:t> Aluminum &amp; Glass Est.</a:t>
            </a:r>
            <a:endParaRPr lang="en-US" sz="1600" dirty="0" smtClean="0"/>
          </a:p>
          <a:p>
            <a:pPr>
              <a:buNone/>
            </a:pPr>
            <a:r>
              <a:rPr lang="en-US" sz="1600" dirty="0" err="1" smtClean="0"/>
              <a:t>Senaeya</a:t>
            </a:r>
            <a:r>
              <a:rPr lang="en-US" sz="1600" dirty="0" smtClean="0"/>
              <a:t> Sector</a:t>
            </a:r>
          </a:p>
          <a:p>
            <a:pPr>
              <a:buNone/>
            </a:pPr>
            <a:r>
              <a:rPr lang="en-US" sz="1600" dirty="0" smtClean="0"/>
              <a:t>P.O. Box 19982</a:t>
            </a:r>
          </a:p>
          <a:p>
            <a:pPr>
              <a:buNone/>
            </a:pPr>
            <a:r>
              <a:rPr lang="en-US" sz="1600" dirty="0" smtClean="0"/>
              <a:t>Al </a:t>
            </a:r>
            <a:r>
              <a:rPr lang="en-US" sz="1600" dirty="0" err="1" smtClean="0"/>
              <a:t>Ain</a:t>
            </a:r>
            <a:r>
              <a:rPr lang="en-US" sz="1600" dirty="0" smtClean="0"/>
              <a:t>, Emirate of Abu Dhabi</a:t>
            </a:r>
          </a:p>
          <a:p>
            <a:pPr>
              <a:buNone/>
            </a:pPr>
            <a:r>
              <a:rPr lang="en-US" sz="1600" dirty="0" smtClean="0"/>
              <a:t>United Arab Emirates</a:t>
            </a:r>
          </a:p>
          <a:p>
            <a:pPr>
              <a:buNone/>
            </a:pPr>
            <a:r>
              <a:rPr lang="en-US" sz="1600" dirty="0" smtClean="0"/>
              <a:t> </a:t>
            </a:r>
          </a:p>
          <a:p>
            <a:pPr>
              <a:buNone/>
            </a:pPr>
            <a:r>
              <a:rPr lang="fr-FR" sz="1600" b="1" dirty="0" smtClean="0"/>
              <a:t>Tel</a:t>
            </a:r>
            <a:r>
              <a:rPr lang="fr-FR" sz="1600" dirty="0" smtClean="0"/>
              <a:t>: +9713 72 11 </a:t>
            </a:r>
            <a:r>
              <a:rPr lang="fr-FR" sz="1600" dirty="0" smtClean="0"/>
              <a:t>741</a:t>
            </a:r>
            <a:endParaRPr lang="en-US" sz="1600" dirty="0" smtClean="0"/>
          </a:p>
          <a:p>
            <a:pPr>
              <a:buNone/>
            </a:pPr>
            <a:r>
              <a:rPr lang="fr-FR" sz="1600" b="1" dirty="0" smtClean="0"/>
              <a:t>Fax</a:t>
            </a:r>
            <a:r>
              <a:rPr lang="fr-FR" sz="1600" dirty="0" smtClean="0"/>
              <a:t>: +9713 72 11 </a:t>
            </a:r>
            <a:r>
              <a:rPr lang="fr-FR" sz="1600" dirty="0" smtClean="0"/>
              <a:t>740</a:t>
            </a:r>
            <a:r>
              <a:rPr lang="fr-FR" sz="1600" dirty="0" smtClean="0"/>
              <a:t> </a:t>
            </a:r>
            <a:endParaRPr lang="en-US" sz="1600" dirty="0" smtClean="0"/>
          </a:p>
          <a:p>
            <a:pPr>
              <a:buNone/>
            </a:pPr>
            <a:r>
              <a:rPr lang="fr-FR" sz="1600" b="1" dirty="0" smtClean="0"/>
              <a:t>Mobile</a:t>
            </a:r>
            <a:r>
              <a:rPr lang="fr-FR" sz="1600" dirty="0" smtClean="0"/>
              <a:t>: +97150 44 83 </a:t>
            </a:r>
            <a:r>
              <a:rPr lang="fr-FR" sz="1600" dirty="0" smtClean="0"/>
              <a:t>004</a:t>
            </a:r>
            <a:endParaRPr lang="en-US" sz="1600" dirty="0" smtClean="0"/>
          </a:p>
          <a:p>
            <a:pPr>
              <a:buNone/>
            </a:pPr>
            <a:r>
              <a:rPr lang="fr-FR" sz="1600" b="1" dirty="0" smtClean="0"/>
              <a:t>Email</a:t>
            </a:r>
            <a:r>
              <a:rPr lang="fr-FR" sz="1600" dirty="0" smtClean="0"/>
              <a:t>: </a:t>
            </a:r>
            <a:r>
              <a:rPr lang="fr-FR" sz="1600" u="sng" dirty="0" smtClean="0">
                <a:hlinkClick r:id="rId2"/>
              </a:rPr>
              <a:t>alrami.group@gmail.com</a:t>
            </a:r>
            <a:endParaRPr lang="en-US" sz="1600" dirty="0" smtClean="0"/>
          </a:p>
          <a:p>
            <a:pPr>
              <a:buNone/>
            </a:pPr>
            <a:r>
              <a:rPr lang="fr-FR" sz="1600" dirty="0" smtClean="0"/>
              <a:t> </a:t>
            </a:r>
            <a:r>
              <a:rPr lang="fr-FR" sz="1600" dirty="0" smtClean="0"/>
              <a:t>or </a:t>
            </a:r>
            <a:r>
              <a:rPr lang="fr-FR" sz="1600" u="sng" dirty="0" smtClean="0">
                <a:hlinkClick r:id="rId3"/>
              </a:rPr>
              <a:t>aluminum@alrami-group.com</a:t>
            </a:r>
            <a:r>
              <a:rPr lang="en-GB" sz="1600" dirty="0" smtClean="0"/>
              <a:t> </a:t>
            </a:r>
            <a:endParaRPr lang="en-US" sz="1600" dirty="0" smtClean="0"/>
          </a:p>
          <a:p>
            <a:pPr>
              <a:buNone/>
            </a:pPr>
            <a:r>
              <a:rPr lang="fr-FR" sz="1600" dirty="0" smtClean="0"/>
              <a:t> </a:t>
            </a:r>
            <a:endParaRPr lang="en-US" sz="1600" dirty="0" smtClean="0"/>
          </a:p>
          <a:p>
            <a:pPr>
              <a:buNone/>
            </a:pPr>
            <a:r>
              <a:rPr lang="fr-FR" sz="1600" dirty="0" smtClean="0"/>
              <a:t> </a:t>
            </a:r>
            <a:endParaRPr lang="en-US" sz="1600" dirty="0" smtClean="0"/>
          </a:p>
          <a:p>
            <a:pPr>
              <a:buNone/>
            </a:pPr>
            <a:endParaRPr lang="ar-AE" sz="16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TotalTime>
  <Words>36</Words>
  <Application>Microsoft Office PowerPoint</Application>
  <PresentationFormat>On-screen Show (4:3)</PresentationFormat>
  <Paragraphs>90</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 </vt:lpstr>
      <vt:lpstr>Company Background</vt:lpstr>
      <vt:lpstr>  Competencies   </vt:lpstr>
      <vt:lpstr> </vt:lpstr>
      <vt:lpstr> Our Manpower  </vt:lpstr>
      <vt:lpstr> </vt:lpstr>
      <vt:lpstr> </vt:lpstr>
      <vt:lpstr>Business Partners </vt:lpstr>
      <vt:lpstr>  Contact Details &amp; Location Map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
  <cp:lastModifiedBy>User</cp:lastModifiedBy>
  <cp:revision>4</cp:revision>
  <dcterms:created xsi:type="dcterms:W3CDTF">2006-08-16T00:00:00Z</dcterms:created>
  <dcterms:modified xsi:type="dcterms:W3CDTF">2010-07-20T02:41:38Z</dcterms:modified>
</cp:coreProperties>
</file>